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ebp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5"/>
  </p:notesMasterIdLst>
  <p:sldIdLst>
    <p:sldId id="297" r:id="rId3"/>
    <p:sldId id="257" r:id="rId4"/>
    <p:sldId id="285" r:id="rId5"/>
    <p:sldId id="309" r:id="rId6"/>
    <p:sldId id="267" r:id="rId7"/>
    <p:sldId id="272" r:id="rId8"/>
    <p:sldId id="277" r:id="rId9"/>
    <p:sldId id="273" r:id="rId10"/>
    <p:sldId id="26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5" r:id="rId19"/>
    <p:sldId id="271" r:id="rId20"/>
    <p:sldId id="286" r:id="rId21"/>
    <p:sldId id="276" r:id="rId22"/>
    <p:sldId id="310" r:id="rId23"/>
    <p:sldId id="287" r:id="rId24"/>
    <p:sldId id="265" r:id="rId25"/>
    <p:sldId id="299" r:id="rId26"/>
    <p:sldId id="304" r:id="rId27"/>
    <p:sldId id="305" r:id="rId28"/>
    <p:sldId id="306" r:id="rId29"/>
    <p:sldId id="307" r:id="rId30"/>
    <p:sldId id="312" r:id="rId31"/>
    <p:sldId id="308" r:id="rId32"/>
    <p:sldId id="269" r:id="rId33"/>
    <p:sldId id="270" r:id="rId34"/>
    <p:sldId id="288" r:id="rId35"/>
    <p:sldId id="290" r:id="rId36"/>
    <p:sldId id="298" r:id="rId37"/>
    <p:sldId id="303" r:id="rId38"/>
    <p:sldId id="292" r:id="rId39"/>
    <p:sldId id="294" r:id="rId40"/>
    <p:sldId id="295" r:id="rId41"/>
    <p:sldId id="296" r:id="rId42"/>
    <p:sldId id="311" r:id="rId43"/>
    <p:sldId id="264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fle\Documents\GitHub\tedsquest_documentation\FunctionPoints\UseCaseTimeEstimation_adjust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Ted's Quest - FP vs. Effort (hours)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Old Use Cases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9525" cap="rnd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c:spPr>
            <c:trendlineType val="linear"/>
            <c:forward val="0.1"/>
            <c:backward val="0.1"/>
            <c:intercept val="0"/>
            <c:dispRSqr val="0"/>
            <c:dispEq val="0"/>
          </c:trendline>
          <c:xVal>
            <c:numRef>
              <c:f>Tabelle1!$F$2:$F$6</c:f>
              <c:numCache>
                <c:formatCode>h:mm</c:formatCode>
                <c:ptCount val="5"/>
                <c:pt idx="0">
                  <c:v>0.22222222222222224</c:v>
                </c:pt>
                <c:pt idx="1">
                  <c:v>0.20833333333333331</c:v>
                </c:pt>
                <c:pt idx="2">
                  <c:v>0.1875</c:v>
                </c:pt>
                <c:pt idx="3">
                  <c:v>0.25694444444444442</c:v>
                </c:pt>
                <c:pt idx="4">
                  <c:v>0.22222222222222221</c:v>
                </c:pt>
              </c:numCache>
            </c:numRef>
          </c:xVal>
          <c:yVal>
            <c:numRef>
              <c:f>Tabelle1!$G$2:$G$6</c:f>
              <c:numCache>
                <c:formatCode>General</c:formatCode>
                <c:ptCount val="5"/>
                <c:pt idx="0">
                  <c:v>8.19</c:v>
                </c:pt>
                <c:pt idx="1">
                  <c:v>16.38</c:v>
                </c:pt>
                <c:pt idx="2">
                  <c:v>16.38</c:v>
                </c:pt>
                <c:pt idx="3">
                  <c:v>32.76</c:v>
                </c:pt>
                <c:pt idx="4">
                  <c:v>16.38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7B-4BB2-8BF0-45A3D3AE70FB}"/>
            </c:ext>
          </c:extLst>
        </c:ser>
        <c:ser>
          <c:idx val="1"/>
          <c:order val="1"/>
          <c:tx>
            <c:v>New Use Cases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Tabelle1!$F$10:$F$11</c:f>
              <c:numCache>
                <c:formatCode>h:mm</c:formatCode>
                <c:ptCount val="2"/>
                <c:pt idx="0">
                  <c:v>0.3125</c:v>
                </c:pt>
                <c:pt idx="1">
                  <c:v>0.16666666666666666</c:v>
                </c:pt>
              </c:numCache>
            </c:numRef>
          </c:xVal>
          <c:yVal>
            <c:numRef>
              <c:f>Tabelle1!$G$10:$G$11</c:f>
              <c:numCache>
                <c:formatCode>General</c:formatCode>
                <c:ptCount val="2"/>
                <c:pt idx="0">
                  <c:v>26.39</c:v>
                </c:pt>
                <c:pt idx="1">
                  <c:v>13.65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07B-4BB2-8BF0-45A3D3AE7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160328"/>
        <c:axId val="441155736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v>Outlined Use Case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Pt>
                  <c:idx val="0"/>
                  <c:marker>
                    <c:symbol val="circle"/>
                    <c:size val="5"/>
                    <c:spPr>
                      <a:solidFill>
                        <a:schemeClr val="accent3"/>
                      </a:solidFill>
                      <a:ln w="9525">
                        <a:solidFill>
                          <a:schemeClr val="accent3"/>
                        </a:solidFill>
                      </a:ln>
                      <a:effectLst/>
                    </c:spPr>
                  </c:marker>
                  <c:bubble3D val="0"/>
                  <c:spPr>
                    <a:ln w="19050" cap="rnd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round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3-A07B-4BB2-8BF0-45A3D3AE70FB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Tabelle1!$F$2</c15:sqref>
                        </c15:formulaRef>
                      </c:ext>
                    </c:extLst>
                    <c:numCache>
                      <c:formatCode>h:mm</c:formatCode>
                      <c:ptCount val="1"/>
                      <c:pt idx="0">
                        <c:v>0.22222222222222224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Tabelle1!$G$2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8.19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A07B-4BB2-8BF0-45A3D3AE70FB}"/>
                  </c:ext>
                </c:extLst>
              </c15:ser>
            </c15:filteredScatterSeries>
          </c:ext>
        </c:extLst>
      </c:scatterChart>
      <c:valAx>
        <c:axId val="441160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Effort [hours]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1155736"/>
        <c:crosses val="autoZero"/>
        <c:crossBetween val="midCat"/>
      </c:valAx>
      <c:valAx>
        <c:axId val="441155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Function Points (FP)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1160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9776D-C41D-4C53-B8D7-F26D1DCF56AC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8D864-FE9E-4F9A-86A5-DDC02D9615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87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797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5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40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1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01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75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3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44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13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395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954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764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30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84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705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61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9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226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63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87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791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6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554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2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99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990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875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991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759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392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15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David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6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David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87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414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David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506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15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288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Gabriel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74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Gabriel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31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Gabriel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85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624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71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23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50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24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9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930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772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137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425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38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236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3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019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970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749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943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84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61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74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46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6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3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41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0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1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6250" y="3271301"/>
            <a:ext cx="9144000" cy="1655762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A </a:t>
            </a:r>
            <a:r>
              <a:rPr lang="de-DE" sz="2800" b="1" dirty="0" err="1" smtClean="0"/>
              <a:t>Sidescroller</a:t>
            </a:r>
            <a:r>
              <a:rPr lang="de-DE" sz="2800" b="1" dirty="0" smtClean="0"/>
              <a:t> Game </a:t>
            </a:r>
            <a:r>
              <a:rPr lang="de-DE" sz="2800" b="1" dirty="0" err="1" smtClean="0"/>
              <a:t>by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Ted‘s</a:t>
            </a:r>
            <a:r>
              <a:rPr lang="de-DE" sz="2800" b="1" dirty="0" smtClean="0"/>
              <a:t> Entertainment</a:t>
            </a:r>
            <a:endParaRPr lang="de-DE" sz="2800" b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5" y="2341664"/>
            <a:ext cx="6855013" cy="38576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41" y="2786577"/>
            <a:ext cx="869717" cy="1004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18" y="987526"/>
            <a:ext cx="6770782" cy="20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Jump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5" y="1690688"/>
            <a:ext cx="5956389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76" y="2621494"/>
            <a:ext cx="4894460" cy="24897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Main Menu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43" y="2607218"/>
            <a:ext cx="5028144" cy="2536767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7" y="1690688"/>
            <a:ext cx="5981700" cy="436982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9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Move </a:t>
            </a:r>
            <a:r>
              <a:rPr lang="de-DE" sz="3200" i="1" dirty="0" err="1" smtClean="0"/>
              <a:t>Right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5" y="2654785"/>
            <a:ext cx="4986058" cy="2488003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1" y="1788659"/>
            <a:ext cx="5776956" cy="422025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Settings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34" y="2548125"/>
            <a:ext cx="5018103" cy="2680009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072"/>
            <a:ext cx="4838436" cy="458411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11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err="1" smtClean="0"/>
              <a:t>Shoot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44" y="2683131"/>
            <a:ext cx="4873779" cy="2421786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3" y="1787979"/>
            <a:ext cx="6386071" cy="421209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12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Sound Settings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13" y="2563584"/>
            <a:ext cx="4848361" cy="2416629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8557"/>
            <a:ext cx="4756708" cy="450668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Story Menu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54" y="2555421"/>
            <a:ext cx="4823727" cy="239213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7402"/>
            <a:ext cx="6088945" cy="444817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Blog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12514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193" y="1882866"/>
            <a:ext cx="5769429" cy="423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15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82866"/>
            <a:ext cx="5198783" cy="4236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16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Risk</a:t>
            </a:r>
            <a:r>
              <a:rPr lang="de-DE" sz="3200" dirty="0" smtClean="0"/>
              <a:t> Management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21486"/>
            <a:ext cx="10515600" cy="1249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1" y="3899615"/>
            <a:ext cx="2461846" cy="201814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Strategy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b="1" dirty="0" smtClean="0"/>
              <a:t>First Level Development: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Computer</a:t>
            </a:r>
          </a:p>
          <a:p>
            <a:r>
              <a:rPr lang="de-DE" sz="2100" dirty="0" smtClean="0"/>
              <a:t>1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</a:t>
            </a:r>
            <a:r>
              <a:rPr lang="de-DE" sz="2100" dirty="0"/>
              <a:t>L</a:t>
            </a:r>
            <a:r>
              <a:rPr lang="de-DE" sz="2100" dirty="0" smtClean="0"/>
              <a:t>evels</a:t>
            </a:r>
          </a:p>
          <a:p>
            <a:r>
              <a:rPr lang="de-DE" sz="2100" b="1" dirty="0" smtClean="0"/>
              <a:t>Second Level Development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Android Smartphone</a:t>
            </a:r>
          </a:p>
          <a:p>
            <a:r>
              <a:rPr lang="de-DE" sz="2100" dirty="0" smtClean="0"/>
              <a:t>Infinite Mode</a:t>
            </a:r>
          </a:p>
          <a:p>
            <a:r>
              <a:rPr lang="de-DE" sz="2100" dirty="0" smtClean="0"/>
              <a:t>Additional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Levels</a:t>
            </a:r>
          </a:p>
          <a:p>
            <a:r>
              <a:rPr lang="de-DE" sz="2100" b="1" dirty="0" smtClean="0"/>
              <a:t>Third Level Development</a:t>
            </a:r>
          </a:p>
          <a:p>
            <a:r>
              <a:rPr lang="de-DE" sz="2100" dirty="0" err="1" smtClean="0"/>
              <a:t>Automatically</a:t>
            </a:r>
            <a:r>
              <a:rPr lang="de-DE" sz="2100" dirty="0" smtClean="0"/>
              <a:t> </a:t>
            </a:r>
            <a:r>
              <a:rPr lang="de-DE" sz="2100" dirty="0" err="1" smtClean="0"/>
              <a:t>generated</a:t>
            </a:r>
            <a:r>
              <a:rPr lang="de-DE" sz="2100" dirty="0" smtClean="0"/>
              <a:t> Levels</a:t>
            </a:r>
          </a:p>
          <a:p>
            <a:r>
              <a:rPr lang="de-DE" sz="2100" dirty="0" smtClean="0"/>
              <a:t>Store </a:t>
            </a:r>
            <a:r>
              <a:rPr lang="de-DE" sz="2100" dirty="0" err="1" smtClean="0"/>
              <a:t>for</a:t>
            </a:r>
            <a:r>
              <a:rPr lang="de-DE" sz="2100" dirty="0" smtClean="0"/>
              <a:t> </a:t>
            </a:r>
            <a:r>
              <a:rPr lang="de-DE" sz="2100" dirty="0" err="1" smtClean="0"/>
              <a:t>Clothing</a:t>
            </a:r>
            <a:r>
              <a:rPr lang="de-DE" sz="2100" dirty="0" smtClean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</a:t>
            </a:r>
            <a:r>
              <a:rPr lang="de-DE" sz="2100" dirty="0" err="1" smtClean="0"/>
              <a:t>Weapons</a:t>
            </a:r>
            <a:endParaRPr lang="de-DE" sz="2100" dirty="0" smtClean="0"/>
          </a:p>
          <a:p>
            <a:endParaRPr lang="de-DE" sz="21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17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053163"/>
            <a:ext cx="5105876" cy="287655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429500" y="4929713"/>
            <a:ext cx="34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https://ak5.picdn.net/shutterstock/videos/7060045/thumb/3.jpg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Agenda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Business Cases / </a:t>
            </a:r>
            <a:r>
              <a:rPr lang="de-DE" sz="2100" dirty="0" err="1" smtClean="0"/>
              <a:t>Preparation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Implementation </a:t>
            </a:r>
            <a:r>
              <a:rPr lang="de-DE" sz="2100" dirty="0" err="1" smtClean="0"/>
              <a:t>and</a:t>
            </a:r>
            <a:r>
              <a:rPr lang="de-DE" sz="2100" dirty="0" smtClean="0"/>
              <a:t> Quality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Testing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Demo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3118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 als Modell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Agility</a:t>
            </a:r>
            <a:endParaRPr lang="de-DE" sz="2100" dirty="0" smtClean="0"/>
          </a:p>
          <a:p>
            <a:r>
              <a:rPr lang="de-DE" sz="2100" dirty="0" err="1" smtClean="0"/>
              <a:t>Scrum-based</a:t>
            </a:r>
            <a:r>
              <a:rPr lang="de-DE" sz="2100" dirty="0" smtClean="0"/>
              <a:t> </a:t>
            </a:r>
            <a:endParaRPr lang="de-DE" sz="21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09" y="2919953"/>
            <a:ext cx="11383575" cy="3110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14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5537" y="2693394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Implementation </a:t>
            </a:r>
            <a:r>
              <a:rPr lang="de-DE" sz="3200" dirty="0" err="1" smtClean="0"/>
              <a:t>and</a:t>
            </a:r>
            <a:r>
              <a:rPr lang="de-DE" sz="3200" dirty="0" smtClean="0"/>
              <a:t> Quality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1303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Technical </a:t>
            </a:r>
            <a:r>
              <a:rPr lang="de-DE" sz="3200" dirty="0" err="1" smtClean="0"/>
              <a:t>Aspects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0" y="2466309"/>
            <a:ext cx="2467110" cy="3114420"/>
          </a:xfrm>
        </p:spPr>
      </p:pic>
      <p:sp>
        <p:nvSpPr>
          <p:cNvPr id="7" name="Pfeil nach rechts 6"/>
          <p:cNvSpPr/>
          <p:nvPr/>
        </p:nvSpPr>
        <p:spPr>
          <a:xfrm>
            <a:off x="3667125" y="3570026"/>
            <a:ext cx="108585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6650"/>
            <a:ext cx="6172200" cy="45399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Class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392" y="1269021"/>
            <a:ext cx="7071087" cy="4826298"/>
          </a:xfr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21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Workload</a:t>
            </a:r>
            <a:r>
              <a:rPr lang="de-DE" sz="3200" dirty="0" smtClean="0"/>
              <a:t> per User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7"/>
          <a:stretch/>
        </p:blipFill>
        <p:spPr>
          <a:xfrm>
            <a:off x="984289" y="2366187"/>
            <a:ext cx="4832162" cy="3487088"/>
          </a:xfr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31"/>
          <a:stretch/>
        </p:blipFill>
        <p:spPr>
          <a:xfrm>
            <a:off x="6586795" y="2354027"/>
            <a:ext cx="4867554" cy="3499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602524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1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364868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2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50" y="2288885"/>
            <a:ext cx="7125694" cy="3629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22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29" y="1690688"/>
            <a:ext cx="9286465" cy="4351338"/>
          </a:xfr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69" y="1553925"/>
            <a:ext cx="9741401" cy="4623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271"/>
            <a:ext cx="8069387" cy="4298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r="23669"/>
          <a:stretch/>
        </p:blipFill>
        <p:spPr>
          <a:xfrm>
            <a:off x="9325411" y="4998929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25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27" y="1825625"/>
            <a:ext cx="8409357" cy="4418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r="23669"/>
          <a:stretch/>
        </p:blipFill>
        <p:spPr>
          <a:xfrm>
            <a:off x="9501256" y="5019318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26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Gantt Chart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27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9286"/>
            <a:ext cx="7632362" cy="4377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r="33397"/>
          <a:stretch/>
        </p:blipFill>
        <p:spPr>
          <a:xfrm>
            <a:off x="6451863" y="1799286"/>
            <a:ext cx="5016774" cy="4383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0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Reflect</a:t>
            </a:r>
            <a:r>
              <a:rPr lang="de-DE" sz="3200" dirty="0" smtClean="0"/>
              <a:t> </a:t>
            </a:r>
            <a:r>
              <a:rPr lang="de-DE" sz="3200" dirty="0" err="1" smtClean="0"/>
              <a:t>Idea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Sidescroller</a:t>
            </a:r>
            <a:r>
              <a:rPr lang="de-DE" sz="2100" dirty="0" smtClean="0"/>
              <a:t> </a:t>
            </a:r>
            <a:r>
              <a:rPr lang="de-DE" sz="2100" dirty="0" err="1" smtClean="0"/>
              <a:t>game</a:t>
            </a:r>
            <a:r>
              <a:rPr lang="de-DE" sz="2100" dirty="0" smtClean="0"/>
              <a:t> </a:t>
            </a:r>
          </a:p>
          <a:p>
            <a:r>
              <a:rPr lang="de-DE" sz="2100" dirty="0" smtClean="0"/>
              <a:t>Main </a:t>
            </a:r>
            <a:r>
              <a:rPr lang="de-DE" sz="2100" dirty="0" err="1" smtClean="0"/>
              <a:t>character</a:t>
            </a:r>
            <a:r>
              <a:rPr lang="de-DE" sz="2100" dirty="0" smtClean="0"/>
              <a:t> </a:t>
            </a:r>
          </a:p>
          <a:p>
            <a:r>
              <a:rPr lang="de-DE" sz="2100" dirty="0" err="1" smtClean="0"/>
              <a:t>Enjoyable</a:t>
            </a:r>
            <a:r>
              <a:rPr lang="de-DE" sz="2100" dirty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simple </a:t>
            </a:r>
            <a:r>
              <a:rPr lang="de-DE" sz="2100" dirty="0" err="1" smtClean="0"/>
              <a:t>game</a:t>
            </a:r>
            <a:endParaRPr lang="de-DE" sz="21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81350"/>
            <a:ext cx="4652989" cy="29051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3181350"/>
            <a:ext cx="5810250" cy="29051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Testing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6646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Function</a:t>
            </a:r>
            <a:r>
              <a:rPr lang="de-DE" sz="3200" dirty="0" smtClean="0"/>
              <a:t> Points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29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905779"/>
              </p:ext>
            </p:extLst>
          </p:nvPr>
        </p:nvGraphicFramePr>
        <p:xfrm>
          <a:off x="2694214" y="1690688"/>
          <a:ext cx="7315200" cy="404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141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Grafik 3" descr="codacy issuelist befo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0" y="2392815"/>
            <a:ext cx="4525010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Grafik 4" descr="codacy issuelist afte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53" y="2392815"/>
            <a:ext cx="4596765" cy="2447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2237014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Codacy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7961538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 </a:t>
            </a:r>
            <a:r>
              <a:rPr lang="de-DE" dirty="0" err="1" smtClean="0"/>
              <a:t>Codacy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2" name="Textfeld 11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2180" r="33477" b="84281"/>
          <a:stretch/>
        </p:blipFill>
        <p:spPr>
          <a:xfrm>
            <a:off x="6229192" y="5092421"/>
            <a:ext cx="5203684" cy="409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8" b="85060"/>
          <a:stretch/>
        </p:blipFill>
        <p:spPr>
          <a:xfrm>
            <a:off x="838200" y="5092518"/>
            <a:ext cx="4958599" cy="409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70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21" y="1690688"/>
            <a:ext cx="6410132" cy="174663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21" y="3679672"/>
            <a:ext cx="6512768" cy="216641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31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1805610"/>
            <a:ext cx="5307905" cy="183364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3810779"/>
            <a:ext cx="7284098" cy="203277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32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Testing</a:t>
            </a:r>
            <a:r>
              <a:rPr lang="de-DE" sz="3200" dirty="0" smtClean="0"/>
              <a:t> – </a:t>
            </a:r>
            <a:r>
              <a:rPr lang="de-DE" sz="3200" dirty="0" err="1" smtClean="0"/>
              <a:t>feature</a:t>
            </a:r>
            <a:r>
              <a:rPr lang="de-DE" sz="3200" dirty="0"/>
              <a:t> </a:t>
            </a:r>
            <a:r>
              <a:rPr lang="de-DE" sz="3200" dirty="0" err="1" smtClean="0"/>
              <a:t>files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330325"/>
            <a:ext cx="8343900" cy="4693444"/>
          </a:xfrm>
        </p:spPr>
      </p:pic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33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Test Plan</a:t>
            </a:r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34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12" y="1268163"/>
            <a:ext cx="4508732" cy="4896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098" y="1423746"/>
            <a:ext cx="4489681" cy="4584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96" y="2317584"/>
            <a:ext cx="3333328" cy="3359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38" y="3166918"/>
            <a:ext cx="4906829" cy="2509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35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35" y="2588533"/>
            <a:ext cx="3543795" cy="3248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49149"/>
            <a:ext cx="5072743" cy="2487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36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452188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061"/>
            <a:ext cx="5746036" cy="2858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08" y="1061338"/>
            <a:ext cx="4737750" cy="5015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37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29554" y="2674076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Business Cases / </a:t>
            </a:r>
            <a:r>
              <a:rPr lang="de-DE" sz="3200" dirty="0" err="1" smtClean="0"/>
              <a:t>Preparation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84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4" y="2188802"/>
            <a:ext cx="5011713" cy="111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3"/>
          <a:stretch/>
        </p:blipFill>
        <p:spPr>
          <a:xfrm>
            <a:off x="543864" y="3432809"/>
            <a:ext cx="5694452" cy="2843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5"/>
          <a:stretch/>
        </p:blipFill>
        <p:spPr>
          <a:xfrm>
            <a:off x="6352073" y="2317584"/>
            <a:ext cx="5611683" cy="39446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38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Demo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856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ds quest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56" y="568118"/>
            <a:ext cx="9932444" cy="5586873"/>
          </a:xfr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40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</a:t>
            </a:r>
            <a:endParaRPr lang="de-DE" sz="32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37" y="2157275"/>
            <a:ext cx="6401658" cy="27736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3925" y="1929371"/>
            <a:ext cx="286430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ysClr val="windowText" lastClr="000000"/>
                </a:solidFill>
              </a:rPr>
              <a:t>Phases</a:t>
            </a:r>
            <a:r>
              <a:rPr lang="de-DE" dirty="0" smtClean="0">
                <a:solidFill>
                  <a:sysClr val="windowText" lastClr="000000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de-DE" dirty="0" err="1" smtClean="0">
                <a:solidFill>
                  <a:sysClr val="windowText" lastClr="000000"/>
                </a:solidFill>
              </a:rPr>
              <a:t>Inception</a:t>
            </a:r>
            <a:endParaRPr lang="de-DE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Elaboration</a:t>
            </a:r>
          </a:p>
          <a:p>
            <a:pPr marL="285750" indent="-285750">
              <a:buFontTx/>
              <a:buChar char="-"/>
            </a:pPr>
            <a:r>
              <a:rPr lang="de-DE" dirty="0" err="1" smtClean="0">
                <a:solidFill>
                  <a:sysClr val="windowText" lastClr="000000"/>
                </a:solidFill>
              </a:rPr>
              <a:t>Construction</a:t>
            </a:r>
            <a:endParaRPr lang="de-DE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Transition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26450" y="3544094"/>
            <a:ext cx="286430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ysClr val="windowText" lastClr="000000"/>
                </a:solidFill>
              </a:rPr>
              <a:t>Disciplines</a:t>
            </a:r>
            <a:r>
              <a:rPr lang="de-DE" dirty="0" smtClean="0">
                <a:solidFill>
                  <a:sysClr val="windowText" lastClr="000000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Environment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Project Management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Test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Implementation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14643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Management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– </a:t>
            </a:r>
            <a:r>
              <a:rPr lang="de-DE" sz="3200" dirty="0" err="1" smtClean="0"/>
              <a:t>YouTrack</a:t>
            </a:r>
            <a:endParaRPr lang="de-DE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003"/>
            <a:ext cx="8474529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07" y="1611003"/>
            <a:ext cx="6912355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nhaltsplatzhalt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42" y="2640625"/>
            <a:ext cx="4515082" cy="2228965"/>
          </a:xfr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4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Management</a:t>
            </a:r>
            <a:r>
              <a:rPr lang="de-DE" sz="3200" dirty="0" smtClean="0"/>
              <a:t>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- </a:t>
            </a:r>
            <a:r>
              <a:rPr lang="de-DE" sz="3200" dirty="0" err="1" smtClean="0"/>
              <a:t>GitHub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3275"/>
            <a:ext cx="7917267" cy="4617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833" y="1665507"/>
            <a:ext cx="6406371" cy="4553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5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SAD </a:t>
            </a:r>
            <a:r>
              <a:rPr lang="de-DE" sz="3200" dirty="0" err="1" smtClean="0"/>
              <a:t>and</a:t>
            </a:r>
            <a:r>
              <a:rPr lang="de-DE" sz="3200" dirty="0" smtClean="0"/>
              <a:t> SRS</a:t>
            </a:r>
            <a:endParaRPr lang="de-DE" sz="3200" dirty="0"/>
          </a:p>
        </p:txBody>
      </p:sp>
      <p:graphicFrame>
        <p:nvGraphicFramePr>
          <p:cNvPr id="4" name="Inhaltsplatzhalter 3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855184"/>
              </p:ext>
            </p:extLst>
          </p:nvPr>
        </p:nvGraphicFramePr>
        <p:xfrm>
          <a:off x="708252" y="1752146"/>
          <a:ext cx="336232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Acrobat Document" r:id="rId4" imgW="5829480" imgH="7543800" progId="AcroExch.Document.DC">
                  <p:embed/>
                </p:oleObj>
              </mc:Choice>
              <mc:Fallback>
                <p:oleObj name="Acrobat Document" r:id="rId4" imgW="5829480" imgH="75438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252" y="1752146"/>
                        <a:ext cx="3362325" cy="43513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Inhaltsplatzhalter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471697"/>
              </p:ext>
            </p:extLst>
          </p:nvPr>
        </p:nvGraphicFramePr>
        <p:xfrm>
          <a:off x="8076066" y="3278868"/>
          <a:ext cx="599473" cy="72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Objekt-Manager-Shellobjekt" showAsIcon="1" r:id="rId6" imgW="437040" imgH="524880" progId="Package">
                  <p:embed/>
                </p:oleObj>
              </mc:Choice>
              <mc:Fallback>
                <p:oleObj name="Objekt-Manager-Shellobjekt" showAsIcon="1" r:id="rId6" imgW="437040" imgH="524880" progId="Package">
                  <p:embed/>
                  <p:pic>
                    <p:nvPicPr>
                      <p:cNvPr id="6" name="Inhaltsplatzhalter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76066" y="3278868"/>
                        <a:ext cx="599473" cy="721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Scope</a:t>
            </a:r>
            <a:r>
              <a:rPr lang="de-DE" sz="3200" dirty="0" smtClean="0"/>
              <a:t> – Overall </a:t>
            </a:r>
            <a:r>
              <a:rPr lang="de-DE" sz="3200" dirty="0" err="1" smtClean="0"/>
              <a:t>Use</a:t>
            </a:r>
            <a:r>
              <a:rPr lang="de-DE" sz="3200" dirty="0" smtClean="0"/>
              <a:t> </a:t>
            </a:r>
            <a:r>
              <a:rPr lang="de-DE" sz="3200" dirty="0" smtClean="0"/>
              <a:t>Case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9452" y="1347107"/>
            <a:ext cx="5673096" cy="4777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7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Breitbild</PresentationFormat>
  <Paragraphs>247</Paragraphs>
  <Slides>42</Slides>
  <Notes>42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Office</vt:lpstr>
      <vt:lpstr>1_Office</vt:lpstr>
      <vt:lpstr>Adobe Acrobat Document</vt:lpstr>
      <vt:lpstr>Objekt-Manager-Shellobjekt</vt:lpstr>
      <vt:lpstr>PowerPoint-Präsentation</vt:lpstr>
      <vt:lpstr>Agenda</vt:lpstr>
      <vt:lpstr>Reflect Idea</vt:lpstr>
      <vt:lpstr>Business Cases / Preparation</vt:lpstr>
      <vt:lpstr>RUP</vt:lpstr>
      <vt:lpstr>Management Methods – YouTrack</vt:lpstr>
      <vt:lpstr>Management Methods - GitHub</vt:lpstr>
      <vt:lpstr>SAD and SRS</vt:lpstr>
      <vt:lpstr>Scope – Overall Use Case Diagram</vt:lpstr>
      <vt:lpstr>Use Case Jump</vt:lpstr>
      <vt:lpstr>Use Case Main Menu</vt:lpstr>
      <vt:lpstr>Use Case Move Right</vt:lpstr>
      <vt:lpstr>Use Case Settings</vt:lpstr>
      <vt:lpstr>Use Case Shoot</vt:lpstr>
      <vt:lpstr>Use Case Sound Settings</vt:lpstr>
      <vt:lpstr>Use Case Story Menu</vt:lpstr>
      <vt:lpstr>Blog</vt:lpstr>
      <vt:lpstr>Risk Management</vt:lpstr>
      <vt:lpstr>Strategy</vt:lpstr>
      <vt:lpstr>RUP als Modell</vt:lpstr>
      <vt:lpstr>Implementation and Quality</vt:lpstr>
      <vt:lpstr>Technical Aspects</vt:lpstr>
      <vt:lpstr>Class Diagram</vt:lpstr>
      <vt:lpstr>Workload per User</vt:lpstr>
      <vt:lpstr>Burndown Time-Management per Issue</vt:lpstr>
      <vt:lpstr>Burndown Time-Management per Issue</vt:lpstr>
      <vt:lpstr>Cumulative Flow Diagram</vt:lpstr>
      <vt:lpstr>Cumulative Flow Diagram</vt:lpstr>
      <vt:lpstr>Gantt Chart</vt:lpstr>
      <vt:lpstr>Testing</vt:lpstr>
      <vt:lpstr>Function Points</vt:lpstr>
      <vt:lpstr>Metrics</vt:lpstr>
      <vt:lpstr>Metrics</vt:lpstr>
      <vt:lpstr>Metrics</vt:lpstr>
      <vt:lpstr>Testing – feature files</vt:lpstr>
      <vt:lpstr>Test Plan</vt:lpstr>
      <vt:lpstr>User Testing – Survey </vt:lpstr>
      <vt:lpstr>User Testing – Survey </vt:lpstr>
      <vt:lpstr>User Testing – Survey </vt:lpstr>
      <vt:lpstr>User Testing – Survey </vt:lpstr>
      <vt:lpstr>Demo</vt:lpstr>
      <vt:lpstr>PowerPoint-Präsentation</vt:lpstr>
    </vt:vector>
  </TitlesOfParts>
  <Company>Baumer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Fleig Michaela</dc:creator>
  <cp:lastModifiedBy>Fleig Michaela</cp:lastModifiedBy>
  <cp:revision>47</cp:revision>
  <dcterms:created xsi:type="dcterms:W3CDTF">2020-06-26T14:18:08Z</dcterms:created>
  <dcterms:modified xsi:type="dcterms:W3CDTF">2020-06-30T15:04:32Z</dcterms:modified>
</cp:coreProperties>
</file>